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1097" r:id="rId2"/>
    <p:sldId id="1263" r:id="rId3"/>
    <p:sldId id="1265" r:id="rId4"/>
    <p:sldId id="126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/>
    <p:restoredTop sz="94651"/>
  </p:normalViewPr>
  <p:slideViewPr>
    <p:cSldViewPr snapToGrid="0" snapToObjects="1">
      <p:cViewPr varScale="1">
        <p:scale>
          <a:sx n="146" d="100"/>
          <a:sy n="146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75313-8CDE-0742-9633-6A1E63CB257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C8EB2-F300-B847-AC43-A22E3EAE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9ED804E9-9777-874C-AD4A-38C817143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2F357AB-97B5-A44C-AF26-665B126D42EF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63A02420-4B68-AE4C-8F95-D1B869B8F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A8D8D89-3E5C-7B42-8378-DFFBC7415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In the event of a fire follow these procedures.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>
                <a:latin typeface="Times" pitchFamily="2" charset="0"/>
              </a:rPr>
              <a:t>If fire is small you may attempt to neutralize the threat without endangering yourself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>
                <a:latin typeface="Times" pitchFamily="2" charset="0"/>
              </a:rPr>
              <a:t>If you are unsure - Leave the area, being sure others are out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>
                <a:latin typeface="Times" pitchFamily="2" charset="0"/>
              </a:rPr>
              <a:t>CLOSE THE DOOR!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>
                <a:latin typeface="Times" pitchFamily="2" charset="0"/>
              </a:rPr>
              <a:t>ACTIVATE THE NEAREST BUILDING FIRE ALARM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>
                <a:latin typeface="Times" pitchFamily="2" charset="0"/>
              </a:rPr>
              <a:t>DIAL 911 from a land line (or 530-752-1230 from a cell phone)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>
                <a:latin typeface="Times" pitchFamily="2" charset="0"/>
              </a:rPr>
              <a:t>STAY AWAY FROM AREA AND CLOSE THE DOOR!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>
                <a:latin typeface="Times" pitchFamily="2" charset="0"/>
              </a:rPr>
              <a:t>Go to agreed meeting place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>
                <a:latin typeface="Times" pitchFamily="2" charset="0"/>
              </a:rPr>
              <a:t>Stand by to advise the emergency personnel when they arrive</a:t>
            </a:r>
          </a:p>
          <a:p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51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C82A-ABC4-7642-A13B-9C49872E7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A4F4B-E6FD-6746-8366-D284A4C79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EA706-1441-0744-959B-54F82401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2C2FC-A427-5F42-BBC1-297BF1B82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A9963-DCC9-6A41-A939-5A57272C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6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31D1-5542-774E-8938-5CA3DC8E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539E1-6784-AF44-A1E6-F7B0AC26B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BC9A9-24E9-1543-BB00-12342982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B7459-1216-7F40-B7BD-7CBF87ABC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7715E-0876-E448-B7C8-059A7963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0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FF599E-4A3E-0D45-B274-617156B39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04DDF-6D6F-D743-8064-F91998BE4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C2BBF-6118-0044-8435-D182A8FB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81CA-625F-3646-94CE-F45F0C662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37AE2-A29F-A84D-95F9-8054DBA7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4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EF4A-3200-644D-83BE-D86EDACFC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C29E-6AA1-5C49-AFBB-6FAE49FD3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6557F-70CF-824D-A73A-5918773F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4C1E2-BB0A-D945-A179-7C5C09A0D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9B327-F9FF-794E-BE48-4113A138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6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00CB-FB53-E84E-892C-FEAB9B20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0F2BE-2788-3F49-B2E0-4257BC6BF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49AD2-792D-6E4B-8E78-7635AC78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0CD6-5DBD-5643-918A-4D3A9AE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1C162-B936-F147-A17E-BE5A03DC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B4310-7D81-1F49-901D-359905D4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BE34-D28C-1C4B-BFFF-8B9ADEA12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56B57-4A45-3C4E-9A38-4201A02FE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49567-4DB9-1248-ABA4-606CB3CF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2E88E-A825-6F44-B659-0048F794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1C604-C637-074D-BE09-4EB7E87A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9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F8336-3FE0-014D-A42D-AA40FAD6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D89B8-3823-794F-8A30-F2C415ED8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F0FFF-A3B0-7644-A3BF-786DD649D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A3A8-3722-3346-8230-F493A843F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F7399E-4D30-094F-BBD4-E69A8AF25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921B7D-90CF-954A-BC7D-E71274AF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8EF91-C61C-D341-8351-A634A3C6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687B61-178E-CD4C-9CA7-40A17E84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65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62F7-1F73-EA4A-BCCD-B985117F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793B3-3857-1541-A8FA-72A57082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28E1E-D1A4-D64A-82FD-45BF1BEE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3C3A1-6A68-C84B-BD79-0BA1A751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3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0EBA8-2FEA-2B4B-AFAC-4876F318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2CF09-C692-364E-B794-4E7CD6D8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AD44D-4AA0-654B-B5F0-19A615A3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1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5EC7D-31DE-1C4C-AC28-E35DF072D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89B74-E256-1141-936F-E606ED8BE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03B65-9581-F247-9B0A-91665F565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3033-9143-1B4B-BF5B-257D7D335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47A45-FE83-504E-90D9-ED0A503E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0A7F2-0714-664B-9CD9-2896A9D5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8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8A52-A5FA-C84B-8897-51C186EE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437C92-CD7A-F140-9162-B38F694D7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2FD7A-CF1A-AC4D-9873-7B5D13D35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8D8B-1366-CE4B-91FA-3C8200A1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87FBC-E945-DD49-9201-7867C3D4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5136E-F1F2-4B49-A29F-0B5863CB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0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9B1A0F-0A7A-2646-A8DE-227AE28D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D590B-D4D3-C247-8EAD-B7A07C040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B502A-ACAD-704C-8BCF-B4E869885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C61FF-F8B5-4D4D-9C1E-0BF032265E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46BE9-2922-8947-93B1-BDFA4D7B4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52AAB-C64E-6B47-959D-A9821769B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9F7C6-15B2-FF47-A880-99528CF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263BE273-1244-2345-8EB7-6F97C154D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1113"/>
            <a:ext cx="12192000" cy="838201"/>
          </a:xfrm>
        </p:spPr>
        <p:txBody>
          <a:bodyPr/>
          <a:lstStyle/>
          <a:p>
            <a:r>
              <a:rPr lang="en-US" altLang="en-US" sz="3600"/>
              <a:t>Procedures in Case of Fire</a:t>
            </a:r>
            <a:endParaRPr lang="en-US" altLang="en-US" dirty="0"/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EB8E8913-46C1-0E4B-A040-B431D21A79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869" y="968188"/>
            <a:ext cx="8763000" cy="54274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800" dirty="0"/>
              <a:t>DIAL 911 (or 530-752-1230)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800" dirty="0"/>
              <a:t>If fire is small you may attempt to neutralize the threat without endangering yourself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800" dirty="0"/>
              <a:t>If you are unsure - Leave the area, being sure others are out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800" dirty="0"/>
              <a:t>CLOSE THE DOOR!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800" dirty="0"/>
              <a:t>ACTIVATE THE NEAREST BUILDING FIRE ALARM</a:t>
            </a:r>
          </a:p>
          <a:p>
            <a:pPr lvl="1"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400" dirty="0"/>
              <a:t>Once manual pull alarm is activated, alarm will emit audible and visual (strobing lights) signals to warn occupants of evacuation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800" dirty="0"/>
              <a:t>STAY AWAY FROM AREA AND CLOSE ALL DOORS!</a:t>
            </a:r>
          </a:p>
          <a:p>
            <a:pPr lvl="1"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400" dirty="0"/>
              <a:t>Doors in RMI complex are fire rated and will help prevent the spread of fire to surrounding areas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800" dirty="0"/>
              <a:t>Go to agreed meeting place</a:t>
            </a:r>
          </a:p>
          <a:p>
            <a:pPr lvl="1"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400" dirty="0"/>
              <a:t>As detailed in Emergency Evacuation Procedures (In front of parking structure either on left or right side depending on department)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50000"/>
              <a:buFont typeface="Zapf Dingbats" charset="2"/>
              <a:buChar char="l"/>
            </a:pPr>
            <a:r>
              <a:rPr lang="en-US" altLang="en-US" sz="1800" dirty="0"/>
              <a:t>Stand by to advise the emergency personnel when they arrive</a:t>
            </a:r>
          </a:p>
          <a:p>
            <a:pPr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87045" name="Rectangle 7">
            <a:extLst>
              <a:ext uri="{FF2B5EF4-FFF2-40B4-BE49-F238E27FC236}">
                <a16:creationId xmlns:a16="http://schemas.microsoft.com/office/drawing/2014/main" id="{77D13469-C27A-F943-84DD-55C466EB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50000"/>
              <a:buChar char="•"/>
              <a:defRPr sz="3200">
                <a:solidFill>
                  <a:srgbClr val="26138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6138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6138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61383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6138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138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138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138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138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BA352-BE01-9841-AA38-CED4A7D1F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5" t="34720" r="9119"/>
          <a:stretch/>
        </p:blipFill>
        <p:spPr>
          <a:xfrm rot="5400000">
            <a:off x="8274493" y="616011"/>
            <a:ext cx="1943587" cy="132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604880-54C8-5C4F-8F08-5B90CFDE9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80" t="36703" r="3577" b="27958"/>
          <a:stretch/>
        </p:blipFill>
        <p:spPr>
          <a:xfrm rot="5400000">
            <a:off x="10091572" y="2164346"/>
            <a:ext cx="1626295" cy="1489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6F075-AD00-A54B-B766-1349C1DBA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60" t="21960" r="38699" b="18419"/>
          <a:stretch/>
        </p:blipFill>
        <p:spPr>
          <a:xfrm rot="5400000">
            <a:off x="8477431" y="3630832"/>
            <a:ext cx="1440962" cy="1319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42B742-B4A2-0447-8439-90F316C8C5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02" t="21960" r="37399" b="44064"/>
          <a:stretch/>
        </p:blipFill>
        <p:spPr>
          <a:xfrm rot="5400000">
            <a:off x="10137068" y="4610555"/>
            <a:ext cx="1911909" cy="13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319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97B9-A162-0942-AD6A-EAA8DDE67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89" y="0"/>
            <a:ext cx="10364451" cy="1596177"/>
          </a:xfrm>
        </p:spPr>
        <p:txBody>
          <a:bodyPr/>
          <a:lstStyle/>
          <a:p>
            <a:r>
              <a:rPr lang="en-US" dirty="0"/>
              <a:t>Fire extinguishers: Types and how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835F6-E638-5F4F-88E4-96BD9C412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3035"/>
            <a:ext cx="7707086" cy="4596266"/>
          </a:xfrm>
        </p:spPr>
        <p:txBody>
          <a:bodyPr>
            <a:normAutofit/>
          </a:bodyPr>
          <a:lstStyle/>
          <a:p>
            <a:r>
              <a:rPr lang="en-US" dirty="0"/>
              <a:t>5 types</a:t>
            </a:r>
          </a:p>
          <a:p>
            <a:pPr lvl="1"/>
            <a:r>
              <a:rPr lang="en-US" dirty="0"/>
              <a:t>Class A: ordinary combustibles wood, paper, trash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Class B: flammable/combustible liquids</a:t>
            </a:r>
          </a:p>
          <a:p>
            <a:pPr lvl="1"/>
            <a:r>
              <a:rPr lang="en-US" dirty="0"/>
              <a:t>Class C: Electrical fires</a:t>
            </a:r>
          </a:p>
          <a:p>
            <a:pPr lvl="1"/>
            <a:r>
              <a:rPr lang="en-US" dirty="0"/>
              <a:t>Class D: special metals</a:t>
            </a:r>
          </a:p>
          <a:p>
            <a:pPr lvl="1"/>
            <a:r>
              <a:rPr lang="en-US" dirty="0"/>
              <a:t>Class K: Kitchen fires (oil, grease, etc.)</a:t>
            </a:r>
          </a:p>
          <a:p>
            <a:r>
              <a:rPr lang="en-US" dirty="0"/>
              <a:t>All buildings in RMI equipped with combo extinguishers (A+B+C)</a:t>
            </a:r>
          </a:p>
          <a:p>
            <a:r>
              <a:rPr lang="en-US" dirty="0"/>
              <a:t>Emit a powder that suffocates the fire</a:t>
            </a:r>
          </a:p>
          <a:p>
            <a:r>
              <a:rPr lang="en-US" dirty="0"/>
              <a:t>Need to be checked monthly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99519-FB8B-6448-AF9A-A5DBD6FB0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28301" y="1946189"/>
            <a:ext cx="5251622" cy="393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7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0E13-721B-8A4E-93AC-70008807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32" y="0"/>
            <a:ext cx="10515600" cy="1325563"/>
          </a:xfrm>
        </p:spPr>
        <p:txBody>
          <a:bodyPr/>
          <a:lstStyle/>
          <a:p>
            <a:r>
              <a:rPr lang="en-US" dirty="0"/>
              <a:t>How to check fire extinguishers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ADB62-A3FB-6A43-A3FE-1B32ED534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97" y="1524542"/>
            <a:ext cx="6811537" cy="4351338"/>
          </a:xfrm>
        </p:spPr>
        <p:txBody>
          <a:bodyPr/>
          <a:lstStyle/>
          <a:p>
            <a:r>
              <a:rPr lang="en-US" dirty="0"/>
              <a:t>Need to be checked monthly</a:t>
            </a:r>
          </a:p>
          <a:p>
            <a:r>
              <a:rPr lang="en-US" dirty="0"/>
              <a:t>Make sure needle is within the green range</a:t>
            </a:r>
          </a:p>
          <a:p>
            <a:pPr lvl="1"/>
            <a:r>
              <a:rPr lang="en-US" dirty="0"/>
              <a:t>Look at the needle as if you were looking at a meniscus of a liquid</a:t>
            </a:r>
          </a:p>
          <a:p>
            <a:r>
              <a:rPr lang="en-US" dirty="0"/>
              <a:t>Put date and initials of person checking on the tag</a:t>
            </a:r>
          </a:p>
          <a:p>
            <a:r>
              <a:rPr lang="en-US" dirty="0"/>
              <a:t>If there are issues, contact </a:t>
            </a:r>
            <a:r>
              <a:rPr lang="en-US" dirty="0" err="1"/>
              <a:t>fireprevention@ucdavis.edu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3C1D2-3A32-9545-8F79-A713136D7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38254" y="1425577"/>
            <a:ext cx="3554141" cy="2665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6FDE3-A11E-404F-8710-9C8A3BBC6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243044" y="3931347"/>
            <a:ext cx="3344747" cy="2508560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475757A4-3B92-744B-9D93-BBC96AAE1104}"/>
              </a:ext>
            </a:extLst>
          </p:cNvPr>
          <p:cNvSpPr/>
          <p:nvPr/>
        </p:nvSpPr>
        <p:spPr>
          <a:xfrm>
            <a:off x="8097609" y="2129465"/>
            <a:ext cx="1298939" cy="48310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8641557-D4EE-1749-A57F-222E0D7E070A}"/>
              </a:ext>
            </a:extLst>
          </p:cNvPr>
          <p:cNvSpPr/>
          <p:nvPr/>
        </p:nvSpPr>
        <p:spPr>
          <a:xfrm>
            <a:off x="9068954" y="4632961"/>
            <a:ext cx="1184365" cy="4678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40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0D9C1-5550-E047-9BDA-788BC04F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92" y="0"/>
            <a:ext cx="10364451" cy="1596177"/>
          </a:xfrm>
        </p:spPr>
        <p:txBody>
          <a:bodyPr/>
          <a:lstStyle/>
          <a:p>
            <a:r>
              <a:rPr lang="en-US" dirty="0"/>
              <a:t>How to use a fire extinguisher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D031F-2B12-0A46-877B-1D66D8ECA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09" y="1462741"/>
            <a:ext cx="7034472" cy="45964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PASS</a:t>
            </a:r>
          </a:p>
          <a:p>
            <a:pPr lvl="1"/>
            <a:r>
              <a:rPr lang="en-US" b="1" dirty="0"/>
              <a:t>P</a:t>
            </a:r>
            <a:r>
              <a:rPr lang="en-US" dirty="0"/>
              <a:t>: pull the pin (note take care not to squeeze handle)</a:t>
            </a:r>
          </a:p>
          <a:p>
            <a:pPr lvl="1"/>
            <a:r>
              <a:rPr lang="en-US" b="1" dirty="0"/>
              <a:t>A</a:t>
            </a:r>
            <a:r>
              <a:rPr lang="en-US" dirty="0"/>
              <a:t>: aim at the base of the fire and stand back 5-6 ft</a:t>
            </a:r>
          </a:p>
          <a:p>
            <a:pPr lvl="1"/>
            <a:r>
              <a:rPr lang="en-US" b="1" dirty="0"/>
              <a:t>S</a:t>
            </a:r>
            <a:r>
              <a:rPr lang="en-US" dirty="0"/>
              <a:t>: squeeze the handle and move carefully closer as powder is being discharged</a:t>
            </a:r>
          </a:p>
          <a:p>
            <a:pPr lvl="1"/>
            <a:r>
              <a:rPr lang="en-US" b="1" dirty="0"/>
              <a:t>S</a:t>
            </a:r>
            <a:r>
              <a:rPr lang="en-US" dirty="0"/>
              <a:t>: sweep back and forth to cover the range of the fire</a:t>
            </a:r>
          </a:p>
          <a:p>
            <a:r>
              <a:rPr lang="en-US" b="1" dirty="0"/>
              <a:t>This should only be done when fire is at the beginning stage</a:t>
            </a:r>
            <a:r>
              <a:rPr lang="en-US" dirty="0"/>
              <a:t>. If flames are large, evacuate. 911 should already have been alerted</a:t>
            </a:r>
          </a:p>
          <a:p>
            <a:r>
              <a:rPr lang="en-US" dirty="0"/>
              <a:t>Fire extinguisher will only last </a:t>
            </a:r>
            <a:r>
              <a:rPr lang="en-US" b="1" dirty="0"/>
              <a:t>20-30 seconds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59AF4-A09D-F949-A3CA-DE9185CE5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986" y="1596177"/>
            <a:ext cx="4221719" cy="23749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395179-F3AC-FE49-A504-C93087AF1C9C}"/>
              </a:ext>
            </a:extLst>
          </p:cNvPr>
          <p:cNvSpPr/>
          <p:nvPr/>
        </p:nvSpPr>
        <p:spPr>
          <a:xfrm>
            <a:off x="7080273" y="4118393"/>
            <a:ext cx="4881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ONUIEMSbrog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42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462</Words>
  <Application>Microsoft Macintosh PowerPoint</Application>
  <PresentationFormat>Widescreen</PresentationFormat>
  <Paragraphs>47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ＭＳ Ｐゴシック</vt:lpstr>
      <vt:lpstr>Arial</vt:lpstr>
      <vt:lpstr>Calibri</vt:lpstr>
      <vt:lpstr>Calibri Light</vt:lpstr>
      <vt:lpstr>Times</vt:lpstr>
      <vt:lpstr>Zapf Dingbats</vt:lpstr>
      <vt:lpstr>Office Theme</vt:lpstr>
      <vt:lpstr>Procedures in Case of Fire</vt:lpstr>
      <vt:lpstr>Fire extinguishers: Types and how to use</vt:lpstr>
      <vt:lpstr>How to check fire extinguishers</vt:lpstr>
      <vt:lpstr>How to use a fire extinguisher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Procedures in Case of Fire</dc:title>
  <dc:creator>Vanessa M Lieberman</dc:creator>
  <cp:lastModifiedBy>Vanessa M Lieberman</cp:lastModifiedBy>
  <cp:revision>2</cp:revision>
  <dcterms:created xsi:type="dcterms:W3CDTF">2021-02-19T17:30:24Z</dcterms:created>
  <dcterms:modified xsi:type="dcterms:W3CDTF">2021-02-19T17:51:00Z</dcterms:modified>
</cp:coreProperties>
</file>